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68" r:id="rId7"/>
    <p:sldId id="259" r:id="rId8"/>
    <p:sldId id="261" r:id="rId9"/>
    <p:sldId id="262" r:id="rId10"/>
    <p:sldId id="269" r:id="rId11"/>
    <p:sldId id="270" r:id="rId12"/>
    <p:sldId id="271" r:id="rId13"/>
    <p:sldId id="263" r:id="rId14"/>
    <p:sldId id="272" r:id="rId15"/>
    <p:sldId id="264" r:id="rId16"/>
  </p:sldIdLst>
  <p:sldSz cx="14630400" cy="8229600"/>
  <p:notesSz cx="8229600" cy="14630400"/>
  <p:embeddedFontLst>
    <p:embeddedFont>
      <p:font typeface="Instrument Sans" panose="020B060402020202020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pitchFamily="2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8" roundtripDataSignature="AMtx7mgHCW7WphgJZLwscEBoUdQju+ib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9DD27-88F6-E4EA-A229-1A450A01D7B5}" v="100" dt="2024-09-06T02:21:27.991"/>
    <p1510:client id="{2C2F59DD-9279-CDF2-B142-B3FD0D243569}" v="210" dt="2024-09-06T05:23:14.733"/>
    <p1510:client id="{6AE5445B-013F-23ED-0FE2-5F416335933C}" v="645" dt="2024-09-06T15:40:38.046"/>
    <p1510:client id="{742E15BF-7AE2-958F-D6C5-BB6977D59AFF}" v="2" dt="2024-09-05T22:30:48.630"/>
    <p1510:client id="{8BDA7F2F-BFD7-589E-B480-3F49203CCC5C}" v="586" dt="2024-09-06T04:52:25.643"/>
    <p1510:client id="{D33491CF-E99E-A679-7088-BBA68916C607}" v="2" dt="2024-09-06T00:34:14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821add07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821add077_0_4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427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75000" r="-75000"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88750" y="2749964"/>
            <a:ext cx="6216600" cy="164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438"/>
              </a:lnSpc>
              <a:buClr>
                <a:srgbClr val="FFFFFF"/>
              </a:buClr>
              <a:buSzPts val="5700"/>
            </a:pP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4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istema web</a:t>
            </a:r>
            <a:r>
              <a:rPr lang="en-US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Vida Animal</a:t>
            </a:r>
            <a:endParaRPr sz="4400" b="0" i="0" u="none" strike="noStrike" cap="none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88756" y="4394756"/>
            <a:ext cx="6279129" cy="38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8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Herramienta digital para la gestión de clínicas veterinarias</a:t>
            </a:r>
            <a:r>
              <a:rPr lang="en-US" sz="18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Instrument Sans"/>
              </a:rPr>
              <a:t>.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endParaRPr sz="1700">
              <a:solidFill>
                <a:srgbClr val="E2E6E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49482-E9B7-C26F-9B0E-9E69CFEDBFA6}"/>
              </a:ext>
            </a:extLst>
          </p:cNvPr>
          <p:cNvSpPr txBox="1"/>
          <p:nvPr/>
        </p:nvSpPr>
        <p:spPr>
          <a:xfrm>
            <a:off x="789867" y="6682522"/>
            <a:ext cx="752300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solidFill>
                  <a:srgbClr val="CFD0D8"/>
                </a:solidFill>
                <a:latin typeface="Instrument Sans"/>
              </a:rPr>
              <a:t>Integrantes</a:t>
            </a:r>
            <a:r>
              <a:rPr lang="en-US" sz="1600">
                <a:solidFill>
                  <a:srgbClr val="CFD0D8"/>
                </a:solidFill>
                <a:latin typeface="Instrument Sans"/>
              </a:rPr>
              <a:t>: Javier Campos – Javier Riquelme – Samuel Soto</a:t>
            </a:r>
          </a:p>
          <a:p>
            <a:endParaRPr lang="en-US" sz="1600">
              <a:solidFill>
                <a:srgbClr val="CFD0D8"/>
              </a:solidFill>
              <a:latin typeface="Instrument Sans"/>
            </a:endParaRPr>
          </a:p>
          <a:p>
            <a:r>
              <a:rPr lang="en-US" sz="1600" err="1">
                <a:solidFill>
                  <a:srgbClr val="CFD0D8"/>
                </a:solidFill>
                <a:latin typeface="Instrument Sans"/>
              </a:rPr>
              <a:t>Asignatura</a:t>
            </a:r>
            <a:r>
              <a:rPr lang="en-US" sz="1600">
                <a:solidFill>
                  <a:srgbClr val="CFD0D8"/>
                </a:solidFill>
                <a:latin typeface="Instrument Sans"/>
              </a:rPr>
              <a:t>: Capstone 002D</a:t>
            </a:r>
          </a:p>
          <a:p>
            <a:endParaRPr lang="en-US" sz="1600">
              <a:solidFill>
                <a:srgbClr val="CFD0D8"/>
              </a:solidFill>
              <a:latin typeface="Instrument Sans"/>
            </a:endParaRPr>
          </a:p>
          <a:p>
            <a:r>
              <a:rPr lang="en-US" sz="1600" err="1">
                <a:solidFill>
                  <a:srgbClr val="CFD0D8"/>
                </a:solidFill>
                <a:latin typeface="Instrument Sans"/>
              </a:rPr>
              <a:t>Fecha</a:t>
            </a:r>
            <a:r>
              <a:rPr lang="en-US" sz="1600">
                <a:solidFill>
                  <a:srgbClr val="CFD0D8"/>
                </a:solidFill>
                <a:latin typeface="Instrument Sans"/>
              </a:rPr>
              <a:t>: 06-09-2024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046193-6AA2-8FC3-05F8-3404B056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667838" y="772160"/>
            <a:ext cx="13453110" cy="893803"/>
          </a:xfrm>
          <a:prstGeom prst="rect">
            <a:avLst/>
          </a:prstGeom>
          <a:noFill/>
          <a:ln>
            <a:noFill/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Montserrat"/>
              </a:rPr>
              <a:t>Evidencias requeridas para el proyecto</a:t>
            </a:r>
            <a:endParaRPr lang="en-US" sz="3600" b="1" kern="120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Picture 1" descr="A screenshot of a white page&#10;&#10;Description automatically generated">
            <a:extLst>
              <a:ext uri="{FF2B5EF4-FFF2-40B4-BE49-F238E27FC236}">
                <a16:creationId xmlns:a16="http://schemas.microsoft.com/office/drawing/2014/main" id="{1AE2CED0-B8AD-8565-853A-8DCF3DFA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81" y="2010272"/>
            <a:ext cx="5353237" cy="5273039"/>
          </a:xfrm>
          <a:prstGeom prst="rect">
            <a:avLst/>
          </a:prstGeom>
        </p:spPr>
      </p:pic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508067"/>
            <a:ext cx="12902700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D85251-2791-26E8-C225-02D2AF37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8" name="Google Shape;63;p2">
            <a:extLst>
              <a:ext uri="{FF2B5EF4-FFF2-40B4-BE49-F238E27FC236}">
                <a16:creationId xmlns:a16="http://schemas.microsoft.com/office/drawing/2014/main" id="{210FFC62-95AF-4827-443F-B84E49A9252F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0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774821" y="426176"/>
            <a:ext cx="13091568" cy="16423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Evidencias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requeridas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para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el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proyecto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5D14A3-3891-7189-930F-02F150EF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78" y="2191425"/>
            <a:ext cx="3374423" cy="5600569"/>
          </a:xfrm>
          <a:prstGeom prst="rect">
            <a:avLst/>
          </a:prstGeom>
        </p:spPr>
      </p:pic>
      <p:pic>
        <p:nvPicPr>
          <p:cNvPr id="6" name="Picture 5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EDB951DA-B501-DC9A-1AB2-6F9E0107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24" y="2942539"/>
            <a:ext cx="3832600" cy="2620606"/>
          </a:xfrm>
          <a:prstGeom prst="rect">
            <a:avLst/>
          </a:prstGeom>
        </p:spPr>
      </p:pic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508067"/>
            <a:ext cx="12902700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306E07-CED4-64CC-0035-69AFCA170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9" name="Google Shape;63;p2">
            <a:extLst>
              <a:ext uri="{FF2B5EF4-FFF2-40B4-BE49-F238E27FC236}">
                <a16:creationId xmlns:a16="http://schemas.microsoft.com/office/drawing/2014/main" id="{FBDF1AC2-49A1-0F7C-A379-DC2B86123E0E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6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766657" y="548640"/>
            <a:ext cx="13091568" cy="16423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Evidencias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requeridas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para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el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 </a:t>
            </a: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proyecto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</a:endParaRPr>
          </a:p>
        </p:txBody>
      </p:sp>
      <p:pic>
        <p:nvPicPr>
          <p:cNvPr id="6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06A9F08-227D-8C92-AB3C-9FC5D820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740" y="2681283"/>
            <a:ext cx="4058034" cy="3984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screenshot of a white page&#10;&#10;Description automatically generated">
            <a:extLst>
              <a:ext uri="{FF2B5EF4-FFF2-40B4-BE49-F238E27FC236}">
                <a16:creationId xmlns:a16="http://schemas.microsoft.com/office/drawing/2014/main" id="{D75D5E73-A5FB-F84D-3384-7005967A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01" y="2681282"/>
            <a:ext cx="4053460" cy="3984041"/>
          </a:xfrm>
          <a:prstGeom prst="rect">
            <a:avLst/>
          </a:prstGeom>
        </p:spPr>
      </p:pic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508067"/>
            <a:ext cx="12902700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2631"/>
              </a:lnSpc>
              <a:spcAft>
                <a:spcPts val="600"/>
              </a:spcAft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D84E87-0720-AFC4-B2C8-6D7411FD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9" name="Google Shape;63;p2">
            <a:extLst>
              <a:ext uri="{FF2B5EF4-FFF2-40B4-BE49-F238E27FC236}">
                <a16:creationId xmlns:a16="http://schemas.microsoft.com/office/drawing/2014/main" id="{BB3EB060-BA2B-171B-6A4C-C444393C2C8D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11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862251" y="677466"/>
            <a:ext cx="5599390" cy="69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3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862251" y="1746766"/>
            <a:ext cx="7419499" cy="36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8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La carta Gantt detalla el cronograma de desarrollo del sistema web.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282077" y="2972017"/>
            <a:ext cx="11933488" cy="3570600"/>
          </a:xfrm>
          <a:prstGeom prst="roundRect">
            <a:avLst>
              <a:gd name="adj" fmla="val 2426"/>
            </a:avLst>
          </a:prstGeom>
          <a:noFill/>
          <a:ln w="9525" cap="flat" cmpd="sng">
            <a:solidFill>
              <a:srgbClr val="FFFFFF">
                <a:alpha val="2392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289697" y="2979637"/>
            <a:ext cx="11918188" cy="592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1496032" y="3110963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Fase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4792754" y="3110963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Duración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8085665" y="3110963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Inicio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11378577" y="3110963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1289697" y="3572211"/>
            <a:ext cx="11918188" cy="59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496032" y="3703537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Planificación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4792754" y="3703537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 semanas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085665" y="3703537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16/08/2024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1378577" y="3703537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06/09/2024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1289697" y="4164785"/>
            <a:ext cx="11918188" cy="59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1496032" y="4296111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Diseño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4792754" y="4296111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 semanas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085665" y="4296111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07/09/2024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1378577" y="4296111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21/09/2024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1289697" y="4757359"/>
            <a:ext cx="11918188" cy="59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1496032" y="4888685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Desarrollo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4792754" y="4888685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8 semanas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8085665" y="4888685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22/10/2024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11378577" y="4888685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10/11/2024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1289697" y="5349934"/>
            <a:ext cx="11918188" cy="59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1496032" y="5481259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Pruebas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4792754" y="5481259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 semanas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8085665" y="5481259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11/11/2024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11378577" y="5481259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25/11/2024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1289697" y="5942508"/>
            <a:ext cx="11918188" cy="59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496032" y="6073834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Implementación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4792754" y="6073834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9375"/>
              </a:lnSpc>
              <a:buClr>
                <a:srgbClr val="CFD0D8"/>
              </a:buClr>
              <a:buSzPts val="1600"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1 semana</a:t>
            </a:r>
            <a:endParaRPr lang="en-US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8085665" y="6073834"/>
            <a:ext cx="25928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26/11/2024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11378577" y="6073834"/>
            <a:ext cx="2596781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03/1</a:t>
            </a:r>
            <a:r>
              <a:rPr lang="es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2/2</a:t>
            </a:r>
            <a:r>
              <a:rPr lang="en-US" sz="1600">
                <a:solidFill>
                  <a:srgbClr val="CFD0D8"/>
                </a:solidFill>
                <a:latin typeface="Instrument Sans"/>
                <a:ea typeface="Calibri"/>
                <a:cs typeface="Calibri"/>
                <a:sym typeface="Instrument Sans"/>
              </a:rPr>
              <a:t>024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0498A-2781-CD4C-07D7-A856F305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4101211" y="842719"/>
            <a:ext cx="6590908" cy="69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FFFFFF"/>
              </a:buClr>
              <a:buSzPts val="4400"/>
            </a:pP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Plan de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trabajo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del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proyecto</a:t>
            </a:r>
            <a:endParaRPr sz="330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0498A-2781-CD4C-07D7-A856F3053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5901730-1728-E59F-BFC3-82661FC31C7D}"/>
              </a:ext>
            </a:extLst>
          </p:cNvPr>
          <p:cNvSpPr txBox="1"/>
          <p:nvPr/>
        </p:nvSpPr>
        <p:spPr>
          <a:xfrm>
            <a:off x="1118936" y="2009273"/>
            <a:ext cx="126933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>
                <a:solidFill>
                  <a:srgbClr val="FFFFFF"/>
                </a:solidFill>
                <a:latin typeface="Montserrat"/>
              </a:rPr>
              <a:t>Jefe de </a:t>
            </a:r>
            <a:r>
              <a:rPr lang="en-US" sz="1800" b="1" err="1">
                <a:solidFill>
                  <a:srgbClr val="FFFFFF"/>
                </a:solidFill>
                <a:latin typeface="Montserrat"/>
              </a:rPr>
              <a:t>proyecto</a:t>
            </a:r>
            <a:r>
              <a:rPr lang="en-US" sz="1800" b="1">
                <a:solidFill>
                  <a:srgbClr val="FFFFFF"/>
                </a:solidFill>
                <a:latin typeface="Montserrat"/>
              </a:rPr>
              <a:t>:  Javier Campos</a:t>
            </a:r>
          </a:p>
          <a:p>
            <a:pPr marL="285750" indent="-285750">
              <a:buChar char="•"/>
            </a:pPr>
            <a:endParaRPr lang="en-US" sz="1800" b="1">
              <a:solidFill>
                <a:srgbClr val="FFFFFF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 b="1" err="1">
                <a:solidFill>
                  <a:srgbClr val="FFFFFF"/>
                </a:solidFill>
                <a:latin typeface="Montserrat"/>
              </a:rPr>
              <a:t>Desarrollador</a:t>
            </a:r>
            <a:r>
              <a:rPr lang="en-US" sz="1800" b="1">
                <a:solidFill>
                  <a:srgbClr val="FFFFFF"/>
                </a:solidFill>
                <a:latin typeface="Montserrat"/>
              </a:rPr>
              <a:t>: Samuel Soto</a:t>
            </a:r>
          </a:p>
          <a:p>
            <a:pPr marL="285750" indent="-285750">
              <a:buChar char="•"/>
            </a:pPr>
            <a:endParaRPr lang="en-US" sz="1800" b="1">
              <a:solidFill>
                <a:srgbClr val="FFFFFF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rgbClr val="FFFFFF"/>
                </a:solidFill>
                <a:latin typeface="Montserrat"/>
              </a:rPr>
              <a:t>QA: Javier Riquelme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5BC94D-2043-B40E-3C20-F2FC114C0F07}"/>
              </a:ext>
            </a:extLst>
          </p:cNvPr>
          <p:cNvSpPr txBox="1"/>
          <p:nvPr/>
        </p:nvSpPr>
        <p:spPr>
          <a:xfrm>
            <a:off x="4421243" y="4110885"/>
            <a:ext cx="608797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>
                <a:solidFill>
                  <a:srgbClr val="FFFFFF"/>
                </a:solidFill>
                <a:latin typeface="Montserrat"/>
              </a:rPr>
              <a:t>Herramientas a </a:t>
            </a:r>
            <a:r>
              <a:rPr lang="en-US" sz="3300" b="1" err="1">
                <a:solidFill>
                  <a:srgbClr val="FFFFFF"/>
                </a:solidFill>
                <a:latin typeface="Montserrat"/>
              </a:rPr>
              <a:t>utilizar</a:t>
            </a:r>
          </a:p>
        </p:txBody>
      </p:sp>
      <p:pic>
        <p:nvPicPr>
          <p:cNvPr id="8" name="Imagen 7" descr="File:Angular gradient.png - Wikimedia Commons">
            <a:extLst>
              <a:ext uri="{FF2B5EF4-FFF2-40B4-BE49-F238E27FC236}">
                <a16:creationId xmlns:a16="http://schemas.microsoft.com/office/drawing/2014/main" id="{E96960F8-61C0-D176-7567-709E52428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04" y="5229388"/>
            <a:ext cx="2743200" cy="2743200"/>
          </a:xfrm>
          <a:prstGeom prst="rect">
            <a:avLst/>
          </a:prstGeom>
        </p:spPr>
      </p:pic>
      <p:pic>
        <p:nvPicPr>
          <p:cNvPr id="9" name="Gráfico 8" descr="NG-ZORRO - Angular UI component library">
            <a:extLst>
              <a:ext uri="{FF2B5EF4-FFF2-40B4-BE49-F238E27FC236}">
                <a16:creationId xmlns:a16="http://schemas.microsoft.com/office/drawing/2014/main" id="{7C17E360-A150-6DC7-3F98-F68B85E17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2226" y="5371761"/>
            <a:ext cx="2265947" cy="2314073"/>
          </a:xfrm>
          <a:prstGeom prst="rect">
            <a:avLst/>
          </a:prstGeom>
        </p:spPr>
      </p:pic>
      <p:pic>
        <p:nvPicPr>
          <p:cNvPr id="10" name="Imagen 9" descr="SQL Database (SQL Azure)&quot; Icon - Download for free – Iconduck">
            <a:extLst>
              <a:ext uri="{FF2B5EF4-FFF2-40B4-BE49-F238E27FC236}">
                <a16:creationId xmlns:a16="http://schemas.microsoft.com/office/drawing/2014/main" id="{445F66DA-732C-A35E-FB5F-5BD40023A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074" y="5348964"/>
            <a:ext cx="2418347" cy="25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" name="Rectangle 234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8" descr="preencoded.png"/>
          <p:cNvPicPr preferRelativeResize="0"/>
          <p:nvPr/>
        </p:nvPicPr>
        <p:blipFill rotWithShape="1">
          <a:blip r:embed="rId3"/>
          <a:srcRect l="4409"/>
          <a:stretch/>
        </p:blipFill>
        <p:spPr>
          <a:xfrm>
            <a:off x="9379356" y="-2"/>
            <a:ext cx="5251044" cy="8229599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697D69D-2190-09E0-42EF-D287EDB5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77" r="2" b="2"/>
          <a:stretch/>
        </p:blipFill>
        <p:spPr>
          <a:xfrm>
            <a:off x="4314484" y="39"/>
            <a:ext cx="5930758" cy="82295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237" name="Freeform: Shape 236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76563" cy="82296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9" name="Freeform: Shape 238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3804" cy="82296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26695" y="1813906"/>
            <a:ext cx="4117150" cy="3475719"/>
          </a:xfrm>
          <a:prstGeom prst="rect">
            <a:avLst/>
          </a:prstGeom>
          <a:ln>
            <a:noFill/>
          </a:ln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3700"/>
            </a:pPr>
            <a:r>
              <a:rPr lang="en-US" sz="3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Conclusión</a:t>
            </a:r>
            <a:endParaRPr lang="en-US" sz="3600" kern="1200" err="1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526693" y="5723995"/>
            <a:ext cx="4117151" cy="1601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FD0D8"/>
              </a:buClr>
              <a:buSzPts val="1750"/>
            </a:pP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El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sistema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web de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veterinaria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ofrece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una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solución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eficiente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y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moderna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para la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gestión</a:t>
            </a: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 de </a:t>
            </a:r>
            <a:r>
              <a:rPr lang="en-US" sz="1800" kern="1200" err="1">
                <a:solidFill>
                  <a:schemeClr val="bg1"/>
                </a:solidFill>
                <a:latin typeface="+mn-lt"/>
                <a:ea typeface="+mn-ea"/>
                <a:cs typeface="+mn-cs"/>
                <a:sym typeface="Instrument Sans"/>
              </a:rPr>
              <a:t>clínicas</a:t>
            </a:r>
            <a:endParaRPr lang="en-US" sz="1800" kern="120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694" y="5453481"/>
            <a:ext cx="4097959" cy="2194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7BAACA-341B-8C57-F3CF-532559EF3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720582" y="621041"/>
            <a:ext cx="97989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FFFFFF"/>
              </a:buClr>
              <a:buSzPts val="4400"/>
            </a:pPr>
            <a:r>
              <a:rPr lang="en-US" sz="33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r>
              <a:rPr lang="en-US" sz="33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33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r>
              <a:rPr lang="en-US" sz="33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Sistema web</a:t>
            </a:r>
            <a:endParaRPr sz="3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768755" y="1687560"/>
            <a:ext cx="129027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2631"/>
              </a:lnSpc>
              <a:buClr>
                <a:srgbClr val="E2E6E9"/>
              </a:buClr>
              <a:buSzPts val="1900"/>
            </a:pPr>
            <a:endParaRPr lang="en-US" sz="1800" dirty="0">
              <a:solidFill>
                <a:srgbClr val="E2E6E9"/>
              </a:solidFill>
              <a:ea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556705" y="2081856"/>
            <a:ext cx="4176900" cy="1563753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5131582" y="2059823"/>
            <a:ext cx="4110799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9646596" y="2059823"/>
            <a:ext cx="4176900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345699" y="2621276"/>
            <a:ext cx="2837657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Gestión de citas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5788261" y="2621165"/>
            <a:ext cx="3455014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lang="en-US" sz="22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Registro</a:t>
            </a:r>
            <a:r>
              <a:rPr lang="en-US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lang="en-US" sz="220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0356604" y="2435739"/>
            <a:ext cx="3263658" cy="94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FFFFFF"/>
              </a:buClr>
              <a:buSzPts val="2200"/>
            </a:pPr>
            <a:r>
              <a:rPr lang="en-US" sz="22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Compra</a:t>
            </a:r>
            <a:r>
              <a:rPr lang="en-US" sz="22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y delivery de </a:t>
            </a:r>
            <a:r>
              <a:rPr lang="en-US" sz="22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accesorios</a:t>
            </a:r>
            <a:r>
              <a:rPr lang="en-US" sz="22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/</a:t>
            </a:r>
            <a:r>
              <a:rPr lang="en-US" sz="22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alimentos</a:t>
            </a:r>
            <a:endParaRPr lang="en-US" sz="220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7FE812-41CE-689F-03E4-9802CF9B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2" name="Google Shape;54;p2">
            <a:extLst>
              <a:ext uri="{FF2B5EF4-FFF2-40B4-BE49-F238E27FC236}">
                <a16:creationId xmlns:a16="http://schemas.microsoft.com/office/drawing/2014/main" id="{545A0E8A-C2C1-6A7F-4829-02C50579BF8F}"/>
              </a:ext>
            </a:extLst>
          </p:cNvPr>
          <p:cNvSpPr/>
          <p:nvPr/>
        </p:nvSpPr>
        <p:spPr>
          <a:xfrm>
            <a:off x="551631" y="4130993"/>
            <a:ext cx="4176900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;p2">
            <a:extLst>
              <a:ext uri="{FF2B5EF4-FFF2-40B4-BE49-F238E27FC236}">
                <a16:creationId xmlns:a16="http://schemas.microsoft.com/office/drawing/2014/main" id="{A7741C5C-5A94-AEF9-B14E-74B55CBBB5B1}"/>
              </a:ext>
            </a:extLst>
          </p:cNvPr>
          <p:cNvSpPr/>
          <p:nvPr/>
        </p:nvSpPr>
        <p:spPr>
          <a:xfrm>
            <a:off x="5192753" y="4153027"/>
            <a:ext cx="4105726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6;p2">
            <a:extLst>
              <a:ext uri="{FF2B5EF4-FFF2-40B4-BE49-F238E27FC236}">
                <a16:creationId xmlns:a16="http://schemas.microsoft.com/office/drawing/2014/main" id="{B1E66FE1-AAE8-4C48-63FE-56551C9056DA}"/>
              </a:ext>
            </a:extLst>
          </p:cNvPr>
          <p:cNvSpPr/>
          <p:nvPr/>
        </p:nvSpPr>
        <p:spPr>
          <a:xfrm>
            <a:off x="9686747" y="4140995"/>
            <a:ext cx="4198933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;p2">
            <a:extLst>
              <a:ext uri="{FF2B5EF4-FFF2-40B4-BE49-F238E27FC236}">
                <a16:creationId xmlns:a16="http://schemas.microsoft.com/office/drawing/2014/main" id="{A9D8AF32-2B2B-1F4B-353F-94E221222AC4}"/>
              </a:ext>
            </a:extLst>
          </p:cNvPr>
          <p:cNvSpPr/>
          <p:nvPr/>
        </p:nvSpPr>
        <p:spPr>
          <a:xfrm>
            <a:off x="1400784" y="4736515"/>
            <a:ext cx="2837657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FFFFFF"/>
              </a:buClr>
              <a:buSzPts val="2200"/>
            </a:pPr>
            <a:r>
              <a:rPr lang="en-US" sz="2200" b="1" dirty="0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Diseño</a:t>
            </a:r>
            <a:r>
              <a:rPr lang="en-US" sz="2200" b="1" dirty="0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</a:t>
            </a:r>
            <a:r>
              <a:rPr lang="en-US" sz="2200" b="1" dirty="0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amigable</a:t>
            </a:r>
            <a:r>
              <a:rPr lang="en-US" sz="2200" b="1" dirty="0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</a:t>
            </a:r>
            <a:endParaRPr lang="en-US" sz="2200" b="1" dirty="0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</p:txBody>
      </p:sp>
      <p:sp>
        <p:nvSpPr>
          <p:cNvPr id="7" name="Google Shape;59;p2">
            <a:extLst>
              <a:ext uri="{FF2B5EF4-FFF2-40B4-BE49-F238E27FC236}">
                <a16:creationId xmlns:a16="http://schemas.microsoft.com/office/drawing/2014/main" id="{23163C30-7291-659D-4678-C117D25BDC62}"/>
              </a:ext>
            </a:extLst>
          </p:cNvPr>
          <p:cNvSpPr/>
          <p:nvPr/>
        </p:nvSpPr>
        <p:spPr>
          <a:xfrm>
            <a:off x="5689108" y="4736404"/>
            <a:ext cx="3455014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FFFFFF"/>
              </a:buClr>
              <a:buSzPts val="2200"/>
            </a:pPr>
            <a:r>
              <a:rPr lang="en-US" sz="2200" b="1" dirty="0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Funcionalidad</a:t>
            </a:r>
            <a:r>
              <a:rPr lang="en-US" sz="2200" b="1" dirty="0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robusta</a:t>
            </a:r>
            <a:endParaRPr lang="en-US" sz="2200" b="1" dirty="0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</p:txBody>
      </p:sp>
      <p:sp>
        <p:nvSpPr>
          <p:cNvPr id="8" name="Google Shape;61;p2">
            <a:extLst>
              <a:ext uri="{FF2B5EF4-FFF2-40B4-BE49-F238E27FC236}">
                <a16:creationId xmlns:a16="http://schemas.microsoft.com/office/drawing/2014/main" id="{E24D165E-6F2E-0264-F12D-F164D78A04BB}"/>
              </a:ext>
            </a:extLst>
          </p:cNvPr>
          <p:cNvSpPr/>
          <p:nvPr/>
        </p:nvSpPr>
        <p:spPr>
          <a:xfrm>
            <a:off x="10447782" y="4605047"/>
            <a:ext cx="3263658" cy="94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800" b="1" dirty="0" err="1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Integración</a:t>
            </a:r>
            <a:r>
              <a:rPr lang="en-US" sz="1800" b="1" dirty="0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 con </a:t>
            </a:r>
            <a:r>
              <a:rPr lang="en-US" sz="1800" b="1" dirty="0" err="1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otras</a:t>
            </a:r>
            <a:r>
              <a:rPr lang="en-US" sz="1800" b="1" dirty="0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 </a:t>
            </a:r>
            <a:r>
              <a:rPr lang="en-US" sz="1800" b="1" dirty="0" err="1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plataformas</a:t>
            </a:r>
            <a:r>
              <a:rPr lang="es-ES" dirty="0">
                <a:ea typeface="Calibri"/>
                <a:sym typeface="Montserrat"/>
              </a:rPr>
              <a:t>I</a:t>
            </a:r>
            <a:endParaRPr lang="es-ES" dirty="0" err="1"/>
          </a:p>
        </p:txBody>
      </p:sp>
      <p:sp>
        <p:nvSpPr>
          <p:cNvPr id="9" name="Google Shape;54;p2">
            <a:extLst>
              <a:ext uri="{FF2B5EF4-FFF2-40B4-BE49-F238E27FC236}">
                <a16:creationId xmlns:a16="http://schemas.microsoft.com/office/drawing/2014/main" id="{E63CCD8C-FEA9-3F47-DFA6-D24BD7697B9B}"/>
              </a:ext>
            </a:extLst>
          </p:cNvPr>
          <p:cNvSpPr/>
          <p:nvPr/>
        </p:nvSpPr>
        <p:spPr>
          <a:xfrm>
            <a:off x="5146680" y="6222313"/>
            <a:ext cx="4176900" cy="1563752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"/>
              </a:rPr>
              <a:t>Seguridad</a:t>
            </a:r>
            <a:r>
              <a:rPr lang="en-US" sz="2200" b="1" baseline="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Montserrat"/>
              </a:rPr>
              <a:t>y </a:t>
            </a:r>
            <a:r>
              <a:rPr lang="en-US" sz="2200" b="1" dirty="0" err="1">
                <a:solidFill>
                  <a:srgbClr val="FFFFFF"/>
                </a:solidFill>
                <a:latin typeface="Montserrat"/>
              </a:rPr>
              <a:t>privacidad</a:t>
            </a:r>
            <a:r>
              <a:rPr lang="en-US" sz="2200" b="1" dirty="0">
                <a:solidFill>
                  <a:srgbClr val="FFFFFF"/>
                </a:solidFill>
                <a:latin typeface="Montserrat"/>
              </a:rPr>
              <a:t> </a:t>
            </a:r>
          </a:p>
        </p:txBody>
      </p:sp>
      <p:pic>
        <p:nvPicPr>
          <p:cNvPr id="10" name="Imagen 9" descr="Icono de Alcance Flaticons Lineal Color | Freepik">
            <a:extLst>
              <a:ext uri="{FF2B5EF4-FFF2-40B4-BE49-F238E27FC236}">
                <a16:creationId xmlns:a16="http://schemas.microsoft.com/office/drawing/2014/main" id="{BA1261AD-5987-D1C2-50D0-E84ABBAB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727" y="6003758"/>
            <a:ext cx="2298032" cy="222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1016201" y="1354275"/>
            <a:ext cx="97989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Justificación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endParaRPr lang="es-ES" sz="3300" err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508067"/>
            <a:ext cx="12118928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52631"/>
              </a:lnSpc>
            </a:pPr>
            <a:r>
              <a:rPr lang="en-US" sz="1800">
                <a:solidFill>
                  <a:srgbClr val="E2E6E9"/>
                </a:solidFill>
                <a:ea typeface="Calibri"/>
              </a:rPr>
              <a:t>La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salud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animal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está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ganando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importancia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la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sociedad</a:t>
            </a:r>
            <a:r>
              <a:rPr lang="en-US" sz="1800">
                <a:solidFill>
                  <a:srgbClr val="E2E6E9"/>
                </a:solidFill>
                <a:ea typeface="Calibri"/>
              </a:rPr>
              <a:t>, lo que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resalta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la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necesidad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de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herramientas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digitales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que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mejoren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el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acceso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servicios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y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cuidados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para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mascotas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.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Desarrollar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una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plataforma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web para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una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clínica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veterinaria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no solo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impulsa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el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bienestar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animal al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optimizar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la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gestión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de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citas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y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servicios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,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sino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que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también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aplica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habilidades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clave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desarrollo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web y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gestión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de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proyectos</a:t>
            </a:r>
            <a:r>
              <a:rPr lang="en-US" sz="1800">
                <a:solidFill>
                  <a:srgbClr val="E2E6E9"/>
                </a:solidFill>
                <a:ea typeface="Calibri"/>
              </a:rPr>
              <a:t>,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alineándose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con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el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perfil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de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egreso</a:t>
            </a:r>
            <a:r>
              <a:rPr lang="en-US" sz="1800">
                <a:solidFill>
                  <a:srgbClr val="E2E6E9"/>
                </a:solidFill>
                <a:ea typeface="Calibri"/>
              </a:rPr>
              <a:t> de la </a:t>
            </a:r>
            <a:r>
              <a:rPr lang="en-US" sz="1800" err="1">
                <a:solidFill>
                  <a:srgbClr val="E2E6E9"/>
                </a:solidFill>
                <a:ea typeface="Calibri"/>
              </a:rPr>
              <a:t>asignatura</a:t>
            </a:r>
            <a:r>
              <a:rPr lang="en-US" sz="1800">
                <a:solidFill>
                  <a:srgbClr val="E2E6E9"/>
                </a:solidFill>
                <a:ea typeface="Calibri"/>
              </a:rPr>
              <a:t>.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38A9B5-76B1-205B-0F28-7445A0F13F9B}"/>
              </a:ext>
            </a:extLst>
          </p:cNvPr>
          <p:cNvSpPr txBox="1"/>
          <p:nvPr/>
        </p:nvSpPr>
        <p:spPr>
          <a:xfrm>
            <a:off x="1016000" y="5194300"/>
            <a:ext cx="76835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Puntos Claves:</a:t>
            </a:r>
          </a:p>
          <a:p>
            <a:pPr marL="285750" indent="-285750">
              <a:buChar char="•"/>
            </a:pPr>
            <a:r>
              <a:rPr lang="en-US" sz="1800" err="1">
                <a:solidFill>
                  <a:schemeClr val="bg1"/>
                </a:solidFill>
              </a:rPr>
              <a:t>Aumento</a:t>
            </a:r>
            <a:r>
              <a:rPr lang="en-US" sz="1800">
                <a:solidFill>
                  <a:schemeClr val="bg1"/>
                </a:solidFill>
              </a:rPr>
              <a:t> de la </a:t>
            </a:r>
            <a:r>
              <a:rPr lang="en-US" sz="1800" err="1">
                <a:solidFill>
                  <a:schemeClr val="bg1"/>
                </a:solidFill>
              </a:rPr>
              <a:t>Conciencia</a:t>
            </a:r>
            <a:r>
              <a:rPr lang="en-US" sz="1800">
                <a:solidFill>
                  <a:schemeClr val="bg1"/>
                </a:solidFill>
              </a:rPr>
              <a:t> Social </a:t>
            </a:r>
            <a:r>
              <a:rPr lang="en-US" sz="1800" err="1">
                <a:solidFill>
                  <a:schemeClr val="bg1"/>
                </a:solidFill>
              </a:rPr>
              <a:t>sobre</a:t>
            </a:r>
            <a:r>
              <a:rPr lang="en-US" sz="1800">
                <a:solidFill>
                  <a:schemeClr val="bg1"/>
                </a:solidFill>
              </a:rPr>
              <a:t> la Salud Animal.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800" err="1">
                <a:solidFill>
                  <a:schemeClr val="bg1"/>
                </a:solidFill>
              </a:rPr>
              <a:t>Contribución</a:t>
            </a:r>
            <a:r>
              <a:rPr lang="en-US" sz="1800">
                <a:solidFill>
                  <a:schemeClr val="bg1"/>
                </a:solidFill>
              </a:rPr>
              <a:t> a la </a:t>
            </a:r>
            <a:r>
              <a:rPr lang="en-US" sz="1800" err="1">
                <a:solidFill>
                  <a:schemeClr val="bg1"/>
                </a:solidFill>
              </a:rPr>
              <a:t>Mejora</a:t>
            </a:r>
            <a:r>
              <a:rPr lang="en-US" sz="1800">
                <a:solidFill>
                  <a:schemeClr val="bg1"/>
                </a:solidFill>
              </a:rPr>
              <a:t> del Cuidado de </a:t>
            </a:r>
            <a:r>
              <a:rPr lang="en-US" sz="1800" err="1">
                <a:solidFill>
                  <a:schemeClr val="bg1"/>
                </a:solidFill>
              </a:rPr>
              <a:t>Mascotas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bg1"/>
                </a:solidFill>
              </a:rPr>
              <a:t>Desarrollo de Herramientas Web </a:t>
            </a:r>
            <a:r>
              <a:rPr lang="en-US" sz="1800" err="1">
                <a:solidFill>
                  <a:schemeClr val="bg1"/>
                </a:solidFill>
              </a:rPr>
              <a:t>en</a:t>
            </a:r>
            <a:r>
              <a:rPr lang="en-US" sz="1800">
                <a:solidFill>
                  <a:schemeClr val="bg1"/>
                </a:solidFill>
              </a:rPr>
              <a:t> un sector </a:t>
            </a:r>
            <a:r>
              <a:rPr lang="en-US" sz="1800" err="1">
                <a:solidFill>
                  <a:schemeClr val="bg1"/>
                </a:solidFill>
              </a:rPr>
              <a:t>en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crecimiento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DAE380-BB9B-760A-070E-40A2EBD3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12" name="Google Shape;63;p2">
            <a:extLst>
              <a:ext uri="{FF2B5EF4-FFF2-40B4-BE49-F238E27FC236}">
                <a16:creationId xmlns:a16="http://schemas.microsoft.com/office/drawing/2014/main" id="{24022FA5-C591-CABE-AD5D-BB7C56CE78E5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Consulta veterinaria para mascotas: lo que debes saber| PURINA®">
            <a:extLst>
              <a:ext uri="{FF2B5EF4-FFF2-40B4-BE49-F238E27FC236}">
                <a16:creationId xmlns:a16="http://schemas.microsoft.com/office/drawing/2014/main" id="{3AF908BC-3F87-2AF7-D1C9-0975F536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49" y="4789756"/>
            <a:ext cx="4912833" cy="24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1016201" y="1354275"/>
            <a:ext cx="97989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Competencias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que se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abordarán</a:t>
            </a:r>
            <a:endParaRPr lang="en-US" sz="3300" b="1" err="1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</p:txBody>
      </p:sp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508067"/>
            <a:ext cx="12902700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Ofrecer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propuestas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solución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informática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Administrar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la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configuración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ambientes.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Desarrollar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una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solución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software.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Construir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modelos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datos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Programar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consultas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rutinas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para manipular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información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una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base </a:t>
            </a:r>
            <a:b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de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datos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Implementar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soluciones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Capacidad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para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generar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ideas,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soluciones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procesos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innovadores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Gestionar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proyectos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informáticos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Construir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modelo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arquitectónico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una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solución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pPr marL="285750" indent="-285750">
              <a:lnSpc>
                <a:spcPct val="152631"/>
              </a:lnSpc>
              <a:buChar char="•"/>
            </a:pP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Asegurar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la </a:t>
            </a:r>
            <a:r>
              <a:rPr lang="en-US" sz="1800" dirty="0" err="1">
                <a:solidFill>
                  <a:schemeClr val="bg1"/>
                </a:solidFill>
                <a:ea typeface="Calibri"/>
                <a:cs typeface="Calibri"/>
              </a:rPr>
              <a:t>calidad</a:t>
            </a:r>
            <a:r>
              <a:rPr lang="en-US" sz="1800" dirty="0">
                <a:solidFill>
                  <a:schemeClr val="bg1"/>
                </a:solidFill>
                <a:ea typeface="Calibri"/>
                <a:cs typeface="Calibri"/>
              </a:rPr>
              <a:t> del software.</a:t>
            </a:r>
          </a:p>
          <a:p>
            <a:pPr marL="285750" indent="-285750">
              <a:lnSpc>
                <a:spcPct val="152631"/>
              </a:lnSpc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847C62C4-D5A5-0FB1-3163-D7DAABFF44DB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preencoded.png">
            <a:extLst>
              <a:ext uri="{FF2B5EF4-FFF2-40B4-BE49-F238E27FC236}">
                <a16:creationId xmlns:a16="http://schemas.microsoft.com/office/drawing/2014/main" id="{98921943-76B5-D3FE-F884-4455E38E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A1DA48B-A2B3-54F6-FBF2-842B447F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395" y="245240"/>
            <a:ext cx="10858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1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794975" y="867578"/>
            <a:ext cx="6524759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Factibilidad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del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proyecto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APT</a:t>
            </a:r>
            <a:endParaRPr lang="en-US" sz="3300" b="1" err="1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</p:txBody>
      </p:sp>
      <p:sp>
        <p:nvSpPr>
          <p:cNvPr id="4" name="Google Shape;54;p2">
            <a:extLst>
              <a:ext uri="{FF2B5EF4-FFF2-40B4-BE49-F238E27FC236}">
                <a16:creationId xmlns:a16="http://schemas.microsoft.com/office/drawing/2014/main" id="{E8FD0972-D6D0-E0E8-7303-2D1270C12167}"/>
              </a:ext>
            </a:extLst>
          </p:cNvPr>
          <p:cNvSpPr/>
          <p:nvPr/>
        </p:nvSpPr>
        <p:spPr>
          <a:xfrm>
            <a:off x="2143448" y="4876573"/>
            <a:ext cx="4176900" cy="2379000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;p2">
            <a:extLst>
              <a:ext uri="{FF2B5EF4-FFF2-40B4-BE49-F238E27FC236}">
                <a16:creationId xmlns:a16="http://schemas.microsoft.com/office/drawing/2014/main" id="{EDC8BD01-0B63-EE81-6D06-1181E7248417}"/>
              </a:ext>
            </a:extLst>
          </p:cNvPr>
          <p:cNvSpPr/>
          <p:nvPr/>
        </p:nvSpPr>
        <p:spPr>
          <a:xfrm>
            <a:off x="2148364" y="2138289"/>
            <a:ext cx="4176900" cy="2379000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;p2">
            <a:extLst>
              <a:ext uri="{FF2B5EF4-FFF2-40B4-BE49-F238E27FC236}">
                <a16:creationId xmlns:a16="http://schemas.microsoft.com/office/drawing/2014/main" id="{F45F8A3F-5954-9773-6FAE-0FAA2879890F}"/>
              </a:ext>
            </a:extLst>
          </p:cNvPr>
          <p:cNvSpPr/>
          <p:nvPr/>
        </p:nvSpPr>
        <p:spPr>
          <a:xfrm>
            <a:off x="8200119" y="4876574"/>
            <a:ext cx="4176900" cy="2378999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;p2">
            <a:extLst>
              <a:ext uri="{FF2B5EF4-FFF2-40B4-BE49-F238E27FC236}">
                <a16:creationId xmlns:a16="http://schemas.microsoft.com/office/drawing/2014/main" id="{E3CABC62-7EC0-4D8F-068E-A8A75347B65D}"/>
              </a:ext>
            </a:extLst>
          </p:cNvPr>
          <p:cNvSpPr/>
          <p:nvPr/>
        </p:nvSpPr>
        <p:spPr>
          <a:xfrm>
            <a:off x="8257411" y="2138289"/>
            <a:ext cx="4176900" cy="2379000"/>
          </a:xfrm>
          <a:prstGeom prst="roundRect">
            <a:avLst>
              <a:gd name="adj" fmla="val 16667"/>
            </a:avLst>
          </a:prstGeom>
          <a:solidFill>
            <a:schemeClr val="tx1">
              <a:lumMod val="85000"/>
              <a:lumOff val="15000"/>
            </a:scheme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;p2">
            <a:extLst>
              <a:ext uri="{FF2B5EF4-FFF2-40B4-BE49-F238E27FC236}">
                <a16:creationId xmlns:a16="http://schemas.microsoft.com/office/drawing/2014/main" id="{2268B17A-8A14-AD54-4D8A-E1BD2322AD60}"/>
              </a:ext>
            </a:extLst>
          </p:cNvPr>
          <p:cNvSpPr/>
          <p:nvPr/>
        </p:nvSpPr>
        <p:spPr>
          <a:xfrm>
            <a:off x="3547924" y="5818302"/>
            <a:ext cx="1384211" cy="4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2631"/>
              </a:lnSpc>
            </a:pP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Planificación</a:t>
            </a:r>
          </a:p>
          <a:p>
            <a:pPr>
              <a:lnSpc>
                <a:spcPct val="152631"/>
              </a:lnSpc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Google Shape;53;p2">
            <a:extLst>
              <a:ext uri="{FF2B5EF4-FFF2-40B4-BE49-F238E27FC236}">
                <a16:creationId xmlns:a16="http://schemas.microsoft.com/office/drawing/2014/main" id="{3E4179B7-BD38-6621-B156-D9C6B95F9F11}"/>
              </a:ext>
            </a:extLst>
          </p:cNvPr>
          <p:cNvSpPr/>
          <p:nvPr/>
        </p:nvSpPr>
        <p:spPr>
          <a:xfrm>
            <a:off x="9830737" y="3016109"/>
            <a:ext cx="1030249" cy="42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2631"/>
              </a:lnSpc>
            </a:pP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Recursos</a:t>
            </a:r>
          </a:p>
          <a:p>
            <a:pPr marL="285750" indent="-285750">
              <a:lnSpc>
                <a:spcPct val="152631"/>
              </a:lnSpc>
              <a:buFont typeface="Wingdings"/>
              <a:buChar char="q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2631"/>
              </a:lnSpc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Google Shape;53;p2">
            <a:extLst>
              <a:ext uri="{FF2B5EF4-FFF2-40B4-BE49-F238E27FC236}">
                <a16:creationId xmlns:a16="http://schemas.microsoft.com/office/drawing/2014/main" id="{367ECA2F-DAA2-E24B-160E-3B68BF833FDD}"/>
              </a:ext>
            </a:extLst>
          </p:cNvPr>
          <p:cNvSpPr/>
          <p:nvPr/>
        </p:nvSpPr>
        <p:spPr>
          <a:xfrm>
            <a:off x="3798647" y="3060355"/>
            <a:ext cx="882766" cy="34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2631"/>
              </a:lnSpc>
            </a:pP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Tiempo</a:t>
            </a:r>
            <a:endParaRPr lang="es-ES">
              <a:solidFill>
                <a:schemeClr val="bg1"/>
              </a:solidFill>
            </a:endParaRPr>
          </a:p>
          <a:p>
            <a:pPr marL="285750" indent="-285750">
              <a:lnSpc>
                <a:spcPct val="152631"/>
              </a:lnSpc>
              <a:buFont typeface="Wingdings"/>
              <a:buChar char="q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52631"/>
              </a:lnSpc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Google Shape;53;p2">
            <a:extLst>
              <a:ext uri="{FF2B5EF4-FFF2-40B4-BE49-F238E27FC236}">
                <a16:creationId xmlns:a16="http://schemas.microsoft.com/office/drawing/2014/main" id="{248A0F4E-2E19-12E0-7884-AEA2A9D0BB06}"/>
              </a:ext>
            </a:extLst>
          </p:cNvPr>
          <p:cNvSpPr/>
          <p:nvPr/>
        </p:nvSpPr>
        <p:spPr>
          <a:xfrm>
            <a:off x="9506274" y="5818303"/>
            <a:ext cx="1679179" cy="42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2631"/>
              </a:lnSpc>
            </a:pP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Objetivos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 claros</a:t>
            </a:r>
            <a:endParaRPr lang="es-ES">
              <a:solidFill>
                <a:schemeClr val="bg1"/>
              </a:solidFill>
              <a:ea typeface="Calibri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3C9ABAC-83EA-08D7-E430-5CFAE1FD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20" name="Google Shape;63;p2">
            <a:extLst>
              <a:ext uri="{FF2B5EF4-FFF2-40B4-BE49-F238E27FC236}">
                <a16:creationId xmlns:a16="http://schemas.microsoft.com/office/drawing/2014/main" id="{FA68E0B2-5D6C-CDCA-973E-6C9104742D2C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74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;p2">
            <a:extLst>
              <a:ext uri="{FF2B5EF4-FFF2-40B4-BE49-F238E27FC236}">
                <a16:creationId xmlns:a16="http://schemas.microsoft.com/office/drawing/2014/main" id="{E8AFCF08-78F7-65E5-DBDC-DBA52BE06D98}"/>
              </a:ext>
            </a:extLst>
          </p:cNvPr>
          <p:cNvSpPr/>
          <p:nvPr/>
        </p:nvSpPr>
        <p:spPr>
          <a:xfrm>
            <a:off x="1016201" y="1354275"/>
            <a:ext cx="97989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Objetivos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Calibri"/>
                <a:cs typeface="Calibri"/>
                <a:sym typeface="Montserrat"/>
              </a:rPr>
              <a:t>generales</a:t>
            </a:r>
            <a:endParaRPr lang="en-US" sz="3300" b="1" err="1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</p:txBody>
      </p:sp>
      <p:sp>
        <p:nvSpPr>
          <p:cNvPr id="5" name="Google Shape;53;p2">
            <a:extLst>
              <a:ext uri="{FF2B5EF4-FFF2-40B4-BE49-F238E27FC236}">
                <a16:creationId xmlns:a16="http://schemas.microsoft.com/office/drawing/2014/main" id="{9E2FC34B-2E3F-8C1E-FB27-730F82C17A69}"/>
              </a:ext>
            </a:extLst>
          </p:cNvPr>
          <p:cNvSpPr/>
          <p:nvPr/>
        </p:nvSpPr>
        <p:spPr>
          <a:xfrm>
            <a:off x="1016248" y="2485765"/>
            <a:ext cx="12902700" cy="1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2631"/>
              </a:lnSpc>
              <a:buFont typeface="Arial"/>
              <a:buChar char="•"/>
            </a:pP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Sistema web para </a:t>
            </a: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gestión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una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clínica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veterinaria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en-US" sz="1800" err="1">
                <a:solidFill>
                  <a:schemeClr val="bg1"/>
                </a:solidFill>
                <a:ea typeface="Calibri"/>
                <a:cs typeface="Calibri"/>
              </a:rPr>
              <a:t>además</a:t>
            </a:r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 de un ecommerce.</a:t>
            </a:r>
          </a:p>
          <a:p>
            <a:pPr marL="285750" indent="-285750">
              <a:lnSpc>
                <a:spcPct val="152631"/>
              </a:lnSpc>
              <a:buFont typeface="Arial"/>
              <a:buChar char="•"/>
            </a:pPr>
            <a:endParaRPr lang="en-US" sz="1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F8F64-F3CC-2093-0D93-344A5F91740A}"/>
              </a:ext>
            </a:extLst>
          </p:cNvPr>
          <p:cNvSpPr txBox="1"/>
          <p:nvPr/>
        </p:nvSpPr>
        <p:spPr>
          <a:xfrm>
            <a:off x="1011936" y="3499104"/>
            <a:ext cx="4895682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300" b="1" err="1">
                <a:solidFill>
                  <a:srgbClr val="FFFFFF"/>
                </a:solidFill>
                <a:latin typeface="Montserrat"/>
              </a:rPr>
              <a:t>Objetivos</a:t>
            </a:r>
            <a:r>
              <a:rPr lang="en-US" sz="3300" b="1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00" b="1" err="1">
                <a:solidFill>
                  <a:srgbClr val="FFFFFF"/>
                </a:solidFill>
                <a:latin typeface="Montserrat"/>
              </a:rPr>
              <a:t>específicos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C1D94-B7CD-DC24-63AB-4D74EAE6BF81}"/>
              </a:ext>
            </a:extLst>
          </p:cNvPr>
          <p:cNvSpPr txBox="1"/>
          <p:nvPr/>
        </p:nvSpPr>
        <p:spPr>
          <a:xfrm>
            <a:off x="1072895" y="4498848"/>
            <a:ext cx="1332585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1800" err="1">
                <a:solidFill>
                  <a:schemeClr val="bg1"/>
                </a:solidFill>
              </a:rPr>
              <a:t>Comprender</a:t>
            </a:r>
            <a:r>
              <a:rPr lang="en-US" sz="1800">
                <a:solidFill>
                  <a:schemeClr val="bg1"/>
                </a:solidFill>
              </a:rPr>
              <a:t> la </a:t>
            </a:r>
            <a:r>
              <a:rPr lang="en-US" sz="1800" err="1">
                <a:solidFill>
                  <a:schemeClr val="bg1"/>
                </a:solidFill>
              </a:rPr>
              <a:t>situación</a:t>
            </a:r>
            <a:r>
              <a:rPr lang="en-US" sz="1800">
                <a:solidFill>
                  <a:schemeClr val="bg1"/>
                </a:solidFill>
              </a:rPr>
              <a:t> actual.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 err="1">
                <a:solidFill>
                  <a:schemeClr val="bg1"/>
                </a:solidFill>
              </a:rPr>
              <a:t>Analizar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sistemas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existentes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 err="1">
                <a:solidFill>
                  <a:schemeClr val="bg1"/>
                </a:solidFill>
              </a:rPr>
              <a:t>Investigar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tecnologías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existentes</a:t>
            </a:r>
            <a:r>
              <a:rPr lang="en-US" sz="1800">
                <a:solidFill>
                  <a:schemeClr val="bg1"/>
                </a:solidFill>
              </a:rPr>
              <a:t> y </a:t>
            </a:r>
            <a:r>
              <a:rPr lang="en-US" sz="1800" err="1">
                <a:solidFill>
                  <a:schemeClr val="bg1"/>
                </a:solidFill>
              </a:rPr>
              <a:t>herramientas</a:t>
            </a:r>
            <a:r>
              <a:rPr lang="en-US" sz="1800">
                <a:solidFill>
                  <a:schemeClr val="bg1"/>
                </a:solidFill>
              </a:rPr>
              <a:t> de </a:t>
            </a:r>
            <a:r>
              <a:rPr lang="en-US" sz="1800" err="1">
                <a:solidFill>
                  <a:schemeClr val="bg1"/>
                </a:solidFill>
              </a:rPr>
              <a:t>sistema</a:t>
            </a:r>
            <a:r>
              <a:rPr lang="en-US" sz="1800">
                <a:solidFill>
                  <a:schemeClr val="bg1"/>
                </a:solidFill>
              </a:rPr>
              <a:t> web.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 err="1">
                <a:solidFill>
                  <a:schemeClr val="bg1"/>
                </a:solidFill>
              </a:rPr>
              <a:t>Comprender</a:t>
            </a:r>
            <a:r>
              <a:rPr lang="en-US" sz="1800">
                <a:solidFill>
                  <a:schemeClr val="bg1"/>
                </a:solidFill>
              </a:rPr>
              <a:t> la </a:t>
            </a:r>
            <a:r>
              <a:rPr lang="en-US" sz="1800" err="1">
                <a:solidFill>
                  <a:schemeClr val="bg1"/>
                </a:solidFill>
              </a:rPr>
              <a:t>arquitectura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tecnologías</a:t>
            </a:r>
            <a:r>
              <a:rPr lang="en-US" sz="1800">
                <a:solidFill>
                  <a:schemeClr val="bg1"/>
                </a:solidFill>
              </a:rPr>
              <a:t> y metodología a utilizar.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bg1"/>
                </a:solidFill>
              </a:rPr>
              <a:t>Modelar e implementar el sistema web para la clínica veterinaria en cuestión.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>
                <a:solidFill>
                  <a:schemeClr val="bg1"/>
                </a:solidFill>
              </a:rPr>
              <a:t>Realizar pruebas de usuario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8C1E5E-881E-1561-3E4A-D5BE2397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9" name="Google Shape;63;p2">
            <a:extLst>
              <a:ext uri="{FF2B5EF4-FFF2-40B4-BE49-F238E27FC236}">
                <a16:creationId xmlns:a16="http://schemas.microsoft.com/office/drawing/2014/main" id="{A6A88C38-88A5-D091-9426-70E3480A7FE4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 descr="Insight - Free miscellaneous icons">
            <a:extLst>
              <a:ext uri="{FF2B5EF4-FFF2-40B4-BE49-F238E27FC236}">
                <a16:creationId xmlns:a16="http://schemas.microsoft.com/office/drawing/2014/main" id="{AD1A0B8D-0484-58D9-136F-ABEFFC45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572" y="2401676"/>
            <a:ext cx="4560982" cy="44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821add077_0_44"/>
          <p:cNvSpPr/>
          <p:nvPr/>
        </p:nvSpPr>
        <p:spPr>
          <a:xfrm>
            <a:off x="793753" y="1640426"/>
            <a:ext cx="10460229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lang="en-US" sz="3600" err="1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Beneficios</a:t>
            </a:r>
            <a:r>
              <a:rPr lang="en-US" sz="3600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del </a:t>
            </a:r>
            <a:r>
              <a:rPr lang="en-US" sz="3600" err="1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sistema</a:t>
            </a:r>
            <a:r>
              <a:rPr lang="en-US" sz="3600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web de </a:t>
            </a:r>
            <a:r>
              <a:rPr lang="en-US" sz="3600" err="1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veterinaria</a:t>
            </a:r>
            <a:endParaRPr lang="es-ES" sz="3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Google Shape;93;g2f821add077_0_44"/>
          <p:cNvSpPr/>
          <p:nvPr/>
        </p:nvSpPr>
        <p:spPr>
          <a:xfrm>
            <a:off x="793753" y="3358838"/>
            <a:ext cx="6408000" cy="1322100"/>
          </a:xfrm>
          <a:prstGeom prst="roundRect">
            <a:avLst>
              <a:gd name="adj" fmla="val 7205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f821add077_0_44"/>
          <p:cNvSpPr/>
          <p:nvPr/>
        </p:nvSpPr>
        <p:spPr>
          <a:xfrm>
            <a:off x="1028186" y="3593272"/>
            <a:ext cx="3474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Optimización de Procesos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f821add077_0_44"/>
          <p:cNvSpPr/>
          <p:nvPr/>
        </p:nvSpPr>
        <p:spPr>
          <a:xfrm>
            <a:off x="1028186" y="4083690"/>
            <a:ext cx="5939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Automatización de tareas administrativas</a:t>
            </a:r>
            <a:endParaRPr sz="1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f821add077_0_44"/>
          <p:cNvSpPr/>
          <p:nvPr/>
        </p:nvSpPr>
        <p:spPr>
          <a:xfrm>
            <a:off x="7428630" y="3358838"/>
            <a:ext cx="6408000" cy="1322100"/>
          </a:xfrm>
          <a:prstGeom prst="roundRect">
            <a:avLst>
              <a:gd name="adj" fmla="val 7205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f821add077_0_44"/>
          <p:cNvSpPr/>
          <p:nvPr/>
        </p:nvSpPr>
        <p:spPr>
          <a:xfrm>
            <a:off x="7663064" y="3593272"/>
            <a:ext cx="359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Mejora de la Comunicación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f821add077_0_44"/>
          <p:cNvSpPr/>
          <p:nvPr/>
        </p:nvSpPr>
        <p:spPr>
          <a:xfrm>
            <a:off x="7663063" y="4083690"/>
            <a:ext cx="5939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Interacción eficiente con clientes y proveedores</a:t>
            </a:r>
            <a:endParaRPr sz="1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f821add077_0_44"/>
          <p:cNvSpPr/>
          <p:nvPr/>
        </p:nvSpPr>
        <p:spPr>
          <a:xfrm>
            <a:off x="793753" y="4907841"/>
            <a:ext cx="6408000" cy="1322100"/>
          </a:xfrm>
          <a:prstGeom prst="roundRect">
            <a:avLst>
              <a:gd name="adj" fmla="val 7205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f821add077_0_44"/>
          <p:cNvSpPr/>
          <p:nvPr/>
        </p:nvSpPr>
        <p:spPr>
          <a:xfrm>
            <a:off x="1028186" y="5142275"/>
            <a:ext cx="2862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Acceso a Información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f821add077_0_44"/>
          <p:cNvSpPr/>
          <p:nvPr/>
        </p:nvSpPr>
        <p:spPr>
          <a:xfrm>
            <a:off x="1028186" y="5632694"/>
            <a:ext cx="5939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Historial clínico completo y accesible en tiempo real</a:t>
            </a:r>
            <a:endParaRPr sz="1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f821add077_0_44"/>
          <p:cNvSpPr/>
          <p:nvPr/>
        </p:nvSpPr>
        <p:spPr>
          <a:xfrm>
            <a:off x="7428630" y="4907841"/>
            <a:ext cx="6408000" cy="1322100"/>
          </a:xfrm>
          <a:prstGeom prst="roundRect">
            <a:avLst>
              <a:gd name="adj" fmla="val 7205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f821add077_0_44"/>
          <p:cNvSpPr/>
          <p:nvPr/>
        </p:nvSpPr>
        <p:spPr>
          <a:xfrm>
            <a:off x="7663064" y="514227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Mayor Eficiencia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f821add077_0_44"/>
          <p:cNvSpPr/>
          <p:nvPr/>
        </p:nvSpPr>
        <p:spPr>
          <a:xfrm>
            <a:off x="7663063" y="5632694"/>
            <a:ext cx="5939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Control de inventario, facturación y pagos</a:t>
            </a:r>
            <a:endParaRPr sz="1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F10242-9987-F792-29D4-B4E9B7E0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5" name="Google Shape;63;p2">
            <a:extLst>
              <a:ext uri="{FF2B5EF4-FFF2-40B4-BE49-F238E27FC236}">
                <a16:creationId xmlns:a16="http://schemas.microsoft.com/office/drawing/2014/main" id="{238AE7D3-6234-3C4D-65A4-9C6DB2683E73}"/>
              </a:ext>
            </a:extLst>
          </p:cNvPr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4002" y="0"/>
            <a:ext cx="5466398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/>
          <p:nvPr/>
        </p:nvSpPr>
        <p:spPr>
          <a:xfrm>
            <a:off x="721050" y="956798"/>
            <a:ext cx="77019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Montserrat"/>
              <a:buNone/>
            </a:pPr>
            <a:r>
              <a:rPr lang="en-US" sz="335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Intereses </a:t>
            </a:r>
            <a:r>
              <a:rPr lang="en-US" sz="335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profesionales</a:t>
            </a:r>
            <a:r>
              <a:rPr lang="en-US" sz="335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del </a:t>
            </a:r>
            <a:r>
              <a:rPr lang="en-US" sz="335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lang="es-ES" sz="3350" err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721043" y="2211807"/>
            <a:ext cx="7701915" cy="87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Nuestro equipo está altamente motivado y dedicado a proporcionar soluciones de alta calidad y a trabajar en proyectos que tengan un impacto positivo.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914" y="3975837"/>
            <a:ext cx="515064" cy="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1161914" y="4696879"/>
            <a:ext cx="2341245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Innovación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2124" y="3992166"/>
            <a:ext cx="515064" cy="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4612124" y="4713208"/>
            <a:ext cx="2341245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Colaboración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1914" y="5572108"/>
            <a:ext cx="515064" cy="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1161914" y="6293150"/>
            <a:ext cx="2341245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Calidad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124" y="5588437"/>
            <a:ext cx="515064" cy="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4612124" y="6309479"/>
            <a:ext cx="2773442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Satisfacción del cliente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725A9-B799-2831-4084-8DFEDC29B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654976" y="810025"/>
            <a:ext cx="79002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None/>
            </a:pP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tradicional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1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cascada</a:t>
            </a:r>
            <a:endParaRPr lang="en-US" sz="330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7303770" y="1912620"/>
            <a:ext cx="22860" cy="580132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6472595" y="2322195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104698" y="2123122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7266384" y="2205990"/>
            <a:ext cx="97512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2915477" y="2124167"/>
            <a:ext cx="3370522" cy="331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FD0D8"/>
                </a:solidFill>
                <a:latin typeface="Montserrat Bold"/>
                <a:sym typeface="Montserrat"/>
              </a:rPr>
              <a:t>Planificación</a:t>
            </a:r>
            <a:endParaRPr lang="es-ES" sz="1800" b="1">
              <a:latin typeface="Montserrat Bold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7502843" y="3257788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104698" y="3058716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7241143" y="3141583"/>
            <a:ext cx="147995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8344495" y="3084245"/>
            <a:ext cx="2126694" cy="37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 err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endParaRPr lang="en-US" sz="180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6472595" y="4099917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7104698" y="3900845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7240905" y="3983712"/>
            <a:ext cx="148590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4159210" y="3877389"/>
            <a:ext cx="212669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7502843" y="4942046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104698" y="4742974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228523" y="4825841"/>
            <a:ext cx="173355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8344495" y="4719518"/>
            <a:ext cx="212669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 err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6472595" y="5784175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7104698" y="5585103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240548" y="5667970"/>
            <a:ext cx="149304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4159210" y="5561648"/>
            <a:ext cx="212669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 err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7502843" y="6626304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7104698" y="6427232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7235190" y="6510099"/>
            <a:ext cx="160020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8344495" y="6403777"/>
            <a:ext cx="212669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Mantenimiento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12855850" y="7787900"/>
            <a:ext cx="1689300" cy="364200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751724-58B9-4DA0-3D0C-3AFE98E9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50" y="181247"/>
            <a:ext cx="1085851" cy="241663"/>
          </a:xfrm>
          <a:prstGeom prst="rect">
            <a:avLst/>
          </a:prstGeom>
        </p:spPr>
      </p:pic>
      <p:sp>
        <p:nvSpPr>
          <p:cNvPr id="2" name="Google Shape;179;p6">
            <a:extLst>
              <a:ext uri="{FF2B5EF4-FFF2-40B4-BE49-F238E27FC236}">
                <a16:creationId xmlns:a16="http://schemas.microsoft.com/office/drawing/2014/main" id="{D09357E0-CC8B-8573-9EF6-0F8DDBF46D5D}"/>
              </a:ext>
            </a:extLst>
          </p:cNvPr>
          <p:cNvSpPr/>
          <p:nvPr/>
        </p:nvSpPr>
        <p:spPr>
          <a:xfrm>
            <a:off x="7115715" y="7187396"/>
            <a:ext cx="421005" cy="42100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80;p6">
            <a:extLst>
              <a:ext uri="{FF2B5EF4-FFF2-40B4-BE49-F238E27FC236}">
                <a16:creationId xmlns:a16="http://schemas.microsoft.com/office/drawing/2014/main" id="{E5648BD0-2951-0ACB-5AFB-067E5C66E166}"/>
              </a:ext>
            </a:extLst>
          </p:cNvPr>
          <p:cNvSpPr/>
          <p:nvPr/>
        </p:nvSpPr>
        <p:spPr>
          <a:xfrm>
            <a:off x="7235190" y="7270263"/>
            <a:ext cx="160020" cy="25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7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8;p6">
            <a:extLst>
              <a:ext uri="{FF2B5EF4-FFF2-40B4-BE49-F238E27FC236}">
                <a16:creationId xmlns:a16="http://schemas.microsoft.com/office/drawing/2014/main" id="{9F95220E-885F-1FB6-D8A7-C4B4C714702A}"/>
              </a:ext>
            </a:extLst>
          </p:cNvPr>
          <p:cNvSpPr/>
          <p:nvPr/>
        </p:nvSpPr>
        <p:spPr>
          <a:xfrm>
            <a:off x="6456240" y="7397484"/>
            <a:ext cx="654963" cy="22860"/>
          </a:xfrm>
          <a:prstGeom prst="roundRect">
            <a:avLst>
              <a:gd name="adj" fmla="val 122803"/>
            </a:avLst>
          </a:prstGeom>
          <a:solidFill>
            <a:srgbClr val="E2E6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1;p6">
            <a:extLst>
              <a:ext uri="{FF2B5EF4-FFF2-40B4-BE49-F238E27FC236}">
                <a16:creationId xmlns:a16="http://schemas.microsoft.com/office/drawing/2014/main" id="{DA494F1D-599E-0175-CA71-689FAB696EFB}"/>
              </a:ext>
            </a:extLst>
          </p:cNvPr>
          <p:cNvSpPr/>
          <p:nvPr/>
        </p:nvSpPr>
        <p:spPr>
          <a:xfrm>
            <a:off x="5502143" y="7185974"/>
            <a:ext cx="212669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ontserrat"/>
              <a:buNone/>
            </a:pPr>
            <a:r>
              <a:rPr lang="en-US" sz="1800" b="1">
                <a:solidFill>
                  <a:srgbClr val="E2E6E9"/>
                </a:solidFill>
                <a:latin typeface="Montserrat"/>
                <a:ea typeface="Calibri"/>
                <a:cs typeface="Calibri"/>
                <a:sym typeface="Montserrat"/>
              </a:rPr>
              <a:t>Cierre</a:t>
            </a:r>
            <a:endParaRPr lang="en-US" sz="1800">
              <a:solidFill>
                <a:schemeClr val="dk1"/>
              </a:solidFill>
              <a:latin typeface="Montserra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15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PptxGenJS</dc:creator>
  <cp:revision>158</cp:revision>
  <dcterms:created xsi:type="dcterms:W3CDTF">2024-09-01T05:49:14Z</dcterms:created>
  <dcterms:modified xsi:type="dcterms:W3CDTF">2024-09-06T15:50:27Z</dcterms:modified>
</cp:coreProperties>
</file>